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318" r:id="rId6"/>
    <p:sldId id="317" r:id="rId7"/>
    <p:sldId id="319" r:id="rId8"/>
    <p:sldId id="321" r:id="rId9"/>
    <p:sldId id="322" r:id="rId10"/>
    <p:sldId id="323" r:id="rId11"/>
    <p:sldId id="32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4E5669-4B57-4FAB-9C62-03B60C6E047B}" v="1" dt="2022-09-29T10:13:09.797"/>
    <p1510:client id="{6E154929-BCFF-46AA-BDFA-A010D4F5581A}" v="2" dt="2022-09-29T10:27:16.488"/>
    <p1510:client id="{77849428-88A8-40B7-9A64-6088599F60E9}" v="3" dt="2022-09-29T10:46:34.382"/>
    <p1510:client id="{A8B01217-CB0F-437F-8491-BAB3F9881FA9}" v="75" dt="2022-09-28T15:06:38.1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15: Introduction to sociological theory</a:t>
            </a: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 theory is a framework for understanding things about the world in which we live.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Any theory stems from ideas that have been or could be tested by some type of research.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Sociological theory is a particular framework for explaining how society works.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It attempts to explain social behaviour in terms of the relations among individuals, groups and structures in society.</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Sociological theory: definition</a:t>
            </a:r>
            <a:endParaRPr lang="en-GB" sz="3200" dirty="0"/>
          </a:p>
        </p:txBody>
      </p:sp>
    </p:spTree>
    <p:extLst>
      <p:ext uri="{BB962C8B-B14F-4D97-AF65-F5344CB8AC3E}">
        <p14:creationId xmlns:p14="http://schemas.microsoft.com/office/powerpoint/2010/main" val="1890443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For our purposes, we can think of theories as being groupable into perspectives.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structural perspective contains theories such as functionalism, Marxism and feminism. The structural perspective argues that society shapes the individual through the agents of socialisation.</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action perspective contains theories such as symbolic interactionism and labelling. This perspective argues that individuals and groups shape society through their actions.</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Sociological perspectives</a:t>
            </a:r>
            <a:endParaRPr lang="en-GB" sz="3200" dirty="0"/>
          </a:p>
        </p:txBody>
      </p:sp>
    </p:spTree>
    <p:extLst>
      <p:ext uri="{BB962C8B-B14F-4D97-AF65-F5344CB8AC3E}">
        <p14:creationId xmlns:p14="http://schemas.microsoft.com/office/powerpoint/2010/main" val="1615250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Functionalists believe that society works because there is general agreement among people about things. They call this a ‘value consensus’.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Functionalists show how these values and the norms that we accept are passed on through socialisation. They believe that this benefits everyone in society.</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Functionalists recognise that there is inequality in society but think that this is necessary for society to function properly. There must be people filling all the roles in society and some will be better-rewarded than others because society deems their role to be more important.</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Functionalists justify this by saying that society is ‘meritocratic’; anyone can achieve any position if they are skilful and hard-working enough.</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Sociological perspectives: functionalism</a:t>
            </a:r>
            <a:endParaRPr lang="en-GB" sz="3200" dirty="0"/>
          </a:p>
        </p:txBody>
      </p:sp>
    </p:spTree>
    <p:extLst>
      <p:ext uri="{BB962C8B-B14F-4D97-AF65-F5344CB8AC3E}">
        <p14:creationId xmlns:p14="http://schemas.microsoft.com/office/powerpoint/2010/main" val="4013696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Karl Marx was a 19th century German writer who became influential when his ideas were used to support revolutions and movements in the 20th century, including the Russian revolution of October 1917 and the Cuban revolution of 1959.</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Marx saw society as characterised by classes of people based on their relationship to the economy.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Marxists believe that in capitalist society there are two main classes: the owners of the means of production (the bourgeoisie) and the workers (the proletariat). Marxists believe that these classes are in conflict with each other because the bourgeoisie exploits the proletariat.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Sociological perspectives: Marxism</a:t>
            </a:r>
            <a:endParaRPr lang="en-GB" sz="3200" dirty="0"/>
          </a:p>
        </p:txBody>
      </p:sp>
    </p:spTree>
    <p:extLst>
      <p:ext uri="{BB962C8B-B14F-4D97-AF65-F5344CB8AC3E}">
        <p14:creationId xmlns:p14="http://schemas.microsoft.com/office/powerpoint/2010/main" val="3473022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Like Marxism, feminism is also a conflict theory.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Feminists believe men have the dominant role in society, and that they use this to exploit and subjugate women.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This system of male dominance is called ‘the patriarchy’.</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There are different strands of feminism, including radical feminists, liberal feminists and Marxist feminists.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There are also those who link their ethnicity and feminism, such as the black feminist movement.</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Sociological perspectives: feminism</a:t>
            </a:r>
            <a:endParaRPr lang="en-GB" sz="3200" dirty="0"/>
          </a:p>
        </p:txBody>
      </p:sp>
    </p:spTree>
    <p:extLst>
      <p:ext uri="{BB962C8B-B14F-4D97-AF65-F5344CB8AC3E}">
        <p14:creationId xmlns:p14="http://schemas.microsoft.com/office/powerpoint/2010/main" val="448524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000" dirty="0">
                <a:solidFill>
                  <a:srgbClr val="1F497D"/>
                </a:solidFill>
                <a:latin typeface="Arial" panose="020B0604020202020204" pitchFamily="34" charset="0"/>
                <a:cs typeface="Arial" panose="020B0604020202020204" pitchFamily="34" charset="0"/>
              </a:rPr>
              <a:t>This theory starts from the position that it is individuals who create and control the institutions in society. It concentrates on the interactions that individuals have with each other when studying society. It places a lot of emphasis on the meanings that people attach to the symbols — including words — that they exchange.</a:t>
            </a:r>
          </a:p>
          <a:p>
            <a:pPr marL="0" indent="0">
              <a:lnSpc>
                <a:spcPct val="100000"/>
              </a:lnSpc>
              <a:spcBef>
                <a:spcPts val="1200"/>
              </a:spcBef>
              <a:spcAft>
                <a:spcPts val="300"/>
              </a:spcAft>
              <a:buNone/>
              <a:tabLst>
                <a:tab pos="228600" algn="l"/>
              </a:tabLst>
            </a:pPr>
            <a:r>
              <a:rPr lang="en-GB" sz="2000" dirty="0">
                <a:solidFill>
                  <a:srgbClr val="1F497D"/>
                </a:solidFill>
                <a:latin typeface="Arial" panose="020B0604020202020204" pitchFamily="34" charset="0"/>
                <a:cs typeface="Arial" panose="020B0604020202020204" pitchFamily="34" charset="0"/>
              </a:rPr>
              <a:t>One of the creators of the theory, George Herbert Mead, believes that there is a difference between ‘I’ and ‘Me’.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000" dirty="0">
                <a:solidFill>
                  <a:srgbClr val="1F497D"/>
                </a:solidFill>
                <a:latin typeface="Arial" panose="020B0604020202020204" pitchFamily="34" charset="0"/>
                <a:cs typeface="Arial" panose="020B0604020202020204" pitchFamily="34" charset="0"/>
              </a:rPr>
              <a:t>‘Me’ is the social self — how we perceive that others view us, sometimes called ‘the generalised other’.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000" dirty="0">
                <a:solidFill>
                  <a:srgbClr val="1F497D"/>
                </a:solidFill>
                <a:latin typeface="Arial" panose="020B0604020202020204" pitchFamily="34" charset="0"/>
                <a:cs typeface="Arial" panose="020B0604020202020204" pitchFamily="34" charset="0"/>
              </a:rPr>
              <a:t>‘I’ is our response to this. </a:t>
            </a:r>
          </a:p>
          <a:p>
            <a:pPr marL="0" indent="0">
              <a:lnSpc>
                <a:spcPct val="100000"/>
              </a:lnSpc>
              <a:spcBef>
                <a:spcPts val="1200"/>
              </a:spcBef>
              <a:spcAft>
                <a:spcPts val="300"/>
              </a:spcAft>
              <a:buNone/>
              <a:tabLst>
                <a:tab pos="228600" algn="l"/>
              </a:tabLst>
            </a:pPr>
            <a:r>
              <a:rPr lang="en-GB" sz="2000" dirty="0">
                <a:solidFill>
                  <a:srgbClr val="1F497D"/>
                </a:solidFill>
                <a:latin typeface="Arial" panose="020B0604020202020204" pitchFamily="34" charset="0"/>
                <a:cs typeface="Arial" panose="020B0604020202020204" pitchFamily="34" charset="0"/>
              </a:rPr>
              <a:t>Symbolic interactionists also talk about ‘significant others’, those individuals who have a large bearing on our concept of self.</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Sociological perspectives: symbolic interactionism</a:t>
            </a:r>
            <a:endParaRPr lang="en-GB" sz="3200" dirty="0"/>
          </a:p>
        </p:txBody>
      </p:sp>
    </p:spTree>
    <p:extLst>
      <p:ext uri="{BB962C8B-B14F-4D97-AF65-F5344CB8AC3E}">
        <p14:creationId xmlns:p14="http://schemas.microsoft.com/office/powerpoint/2010/main" val="857199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Like symbolic interactionism, labelling theory is an action theory and believes that not only self-identity but also individual behaviour can be influenced by the terms used to describe a person or to classify them</a:t>
            </a:r>
            <a:r>
              <a:rPr lang="en-GB" sz="2200">
                <a:solidFill>
                  <a:srgbClr val="1F497D"/>
                </a:solidFill>
                <a:latin typeface="Arial" panose="020B0604020202020204" pitchFamily="34" charset="0"/>
                <a:cs typeface="Arial" panose="020B0604020202020204" pitchFamily="34" charset="0"/>
              </a:rPr>
              <a:t>. </a:t>
            </a: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Labelling theory is often considered when looking at crime and deviance in sociology, but it is also useful when looking at differential achievement in education.</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One aspect of labelling is the ‘self-fulfilling prophesy’. This is where someone is given a label, regardless of whether it is true or not, and the person starts to act as if the label is true. This is one of the main findings of the ‘Pygmalion in the classroom’ study.</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Sociological perspectives: labelling theory</a:t>
            </a:r>
            <a:endParaRPr lang="en-GB" sz="3200" dirty="0"/>
          </a:p>
        </p:txBody>
      </p:sp>
    </p:spTree>
    <p:extLst>
      <p:ext uri="{BB962C8B-B14F-4D97-AF65-F5344CB8AC3E}">
        <p14:creationId xmlns:p14="http://schemas.microsoft.com/office/powerpoint/2010/main" val="32949281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95C97C2-1876-4AA2-B508-45E76D9376E4}"/>
</file>

<file path=customXml/itemProps2.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3.xml><?xml version="1.0" encoding="utf-8"?>
<ds:datastoreItem xmlns:ds="http://schemas.openxmlformats.org/officeDocument/2006/customXml" ds:itemID="{BF3C9ADC-6E18-44A2-A1CC-5254997FE9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745</Words>
  <Application>Microsoft Office PowerPoint</Application>
  <PresentationFormat>Widescreen</PresentationFormat>
  <Paragraphs>39</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Wingdings</vt:lpstr>
      <vt:lpstr>Office Theme</vt:lpstr>
      <vt:lpstr>N5 Sociology  Section 3: Social issues  Lesson 15: Introduction to sociological theory </vt:lpstr>
      <vt:lpstr>Sociological theory: definition</vt:lpstr>
      <vt:lpstr>Sociological perspectives</vt:lpstr>
      <vt:lpstr>Sociological perspectives: functionalism</vt:lpstr>
      <vt:lpstr>Sociological perspectives: Marxism</vt:lpstr>
      <vt:lpstr>Sociological perspectives: feminism</vt:lpstr>
      <vt:lpstr>Sociological perspectives: symbolic interactionism</vt:lpstr>
      <vt:lpstr>Sociological perspectives: labelling theory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2022-09-29T10:47:07Z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