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280" r:id="rId6"/>
    <p:sldId id="316" r:id="rId7"/>
    <p:sldId id="317" r:id="rId8"/>
    <p:sldId id="315" r:id="rId9"/>
    <p:sldId id="318" r:id="rId10"/>
    <p:sldId id="319" r:id="rId11"/>
    <p:sldId id="311" r:id="rId12"/>
    <p:sldId id="32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9" d="100"/>
          <a:sy n="79" d="100"/>
        </p:scale>
        <p:origin x="93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10/6/2022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10/6/2022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3: Social issues</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11: Differential achievement in education</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This is the variance in exam results and other measures of educational attainment among different groups.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groups that we look at specifically are class, gender and ethnicity.</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this section, we use sociological theories as well as named research studies.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addition to differential achievement in education, we examine another </a:t>
            </a:r>
            <a:r>
              <a:rPr lang="en-GB" sz="2200">
                <a:solidFill>
                  <a:srgbClr val="1F497D"/>
                </a:solidFill>
                <a:latin typeface="Arial" panose="020B0604020202020204" pitchFamily="34" charset="0"/>
                <a:cs typeface="Arial" panose="020B0604020202020204" pitchFamily="34" charset="0"/>
              </a:rPr>
              <a:t>social issue.</a:t>
            </a: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Variables in differential attainment in education</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After the Second World War, a two-tier system of secondary education divided people into those destined for academic pursuits and those destined for manual labour.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Comprehensive education was introduced in the 1960s to bring this to an end. However there is still a schooling divide, largely based on social class between those at independent (private) schools and those at state schools.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This affects what jobs people get. For example, senior judges are ten times more likely to have gone to a private school than the rest of the population.</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Differential achievement in education and class </a:t>
            </a:r>
            <a:endParaRPr lang="en-GB" sz="3200" dirty="0"/>
          </a:p>
        </p:txBody>
      </p:sp>
    </p:spTree>
    <p:extLst>
      <p:ext uri="{BB962C8B-B14F-4D97-AF65-F5344CB8AC3E}">
        <p14:creationId xmlns:p14="http://schemas.microsoft.com/office/powerpoint/2010/main" val="4132633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Social class plays a large part in determining educational outcomes. The Scottish Government recognises this and has made closing the poverty-related attainment gap a key national priority.</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Those from lower social classes generally do less well in exams than those from higher social classes.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2 out of 5 pupils from the most deprived areas achieve one or more Highers at school, whereas 4 out of 5 from the least deprived areas do so.</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Marxism is an important theory to study for this aspect of the social issue.</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2800" b="1" dirty="0">
                <a:solidFill>
                  <a:srgbClr val="1F497D"/>
                </a:solidFill>
                <a:latin typeface="Arial" panose="020B0604020202020204" pitchFamily="34" charset="0"/>
                <a:cs typeface="Arial" panose="020B0604020202020204" pitchFamily="34" charset="0"/>
              </a:rPr>
              <a:t>Differential achievement in education and class (continued)</a:t>
            </a:r>
            <a:endParaRPr lang="en-GB" sz="2800" dirty="0"/>
          </a:p>
        </p:txBody>
      </p:sp>
    </p:spTree>
    <p:extLst>
      <p:ext uri="{BB962C8B-B14F-4D97-AF65-F5344CB8AC3E}">
        <p14:creationId xmlns:p14="http://schemas.microsoft.com/office/powerpoint/2010/main" val="1615250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For some time, girls’ attainment has outperformed boys’ in schools.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Almost 69% of girls leave school with at least one Higher, compared with only 56% of boys. This means more girls than boys go to university from Scottish schools. Currently, around 60% of students at university in Scotland are female and around 40% are male.</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Despite this, there is still a gender pay gap, where on average women earn around 15% less than men.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Feminism is a good theory to explore for this aspect of the social issue.</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Differential achievement in education and gender </a:t>
            </a:r>
            <a:endParaRPr lang="en-GB" sz="3200" dirty="0"/>
          </a:p>
        </p:txBody>
      </p:sp>
    </p:spTree>
    <p:extLst>
      <p:ext uri="{BB962C8B-B14F-4D97-AF65-F5344CB8AC3E}">
        <p14:creationId xmlns:p14="http://schemas.microsoft.com/office/powerpoint/2010/main" val="3597068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Another aspect to consider is the gendered curriculum. This is the tendency for boys and girls to study different subjects in disproportionate numbers.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These subjects are predominantly seen as ‘girls’ subjects’: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art and design (82% female / 18% male)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health and food technology (87% female / 13% male)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childcare (95% female / 5% male)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2700" b="1" dirty="0">
                <a:solidFill>
                  <a:srgbClr val="1F497D"/>
                </a:solidFill>
                <a:latin typeface="Arial" panose="020B0604020202020204" pitchFamily="34" charset="0"/>
                <a:cs typeface="Arial" panose="020B0604020202020204" pitchFamily="34" charset="0"/>
              </a:rPr>
              <a:t>Differential achievement in education and gender (continued)</a:t>
            </a:r>
            <a:endParaRPr lang="en-GB" sz="2700" dirty="0"/>
          </a:p>
        </p:txBody>
      </p:sp>
    </p:spTree>
    <p:extLst>
      <p:ext uri="{BB962C8B-B14F-4D97-AF65-F5344CB8AC3E}">
        <p14:creationId xmlns:p14="http://schemas.microsoft.com/office/powerpoint/2010/main" val="4100094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These subjects are predominantly seen as ‘boys’ subjects’: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computing science (82% male /18% female)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physics (72% male / 28% female)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graphic communication (68% male / 32% female) </a:t>
            </a:r>
          </a:p>
          <a:p>
            <a:pPr marL="342000" indent="-342000">
              <a:lnSpc>
                <a:spcPct val="100000"/>
              </a:lnSpc>
              <a:spcBef>
                <a:spcPts val="1200"/>
              </a:spcBef>
              <a:spcAft>
                <a:spcPts val="300"/>
              </a:spcAft>
              <a:buFont typeface="Wingdings" panose="05000000000000000000" pitchFamily="2" charset="2"/>
              <a:buChar char=""/>
              <a:tabLst>
                <a:tab pos="228600" algn="l"/>
              </a:tabLst>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This has consequences for the types of courses people are likely to study at university, the types of jobs they will go into later, and therefore the pay they are likely to receive.</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2700" b="1" dirty="0">
                <a:solidFill>
                  <a:srgbClr val="1F497D"/>
                </a:solidFill>
                <a:latin typeface="Arial" panose="020B0604020202020204" pitchFamily="34" charset="0"/>
                <a:cs typeface="Arial" panose="020B0604020202020204" pitchFamily="34" charset="0"/>
              </a:rPr>
              <a:t>Differential achievement in education and gender (continued)</a:t>
            </a:r>
            <a:endParaRPr lang="en-GB" sz="2700" dirty="0"/>
          </a:p>
        </p:txBody>
      </p:sp>
    </p:spTree>
    <p:extLst>
      <p:ext uri="{BB962C8B-B14F-4D97-AF65-F5344CB8AC3E}">
        <p14:creationId xmlns:p14="http://schemas.microsoft.com/office/powerpoint/2010/main" val="343597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relationship between educational attainment and ethnicity is a complex one.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Pupils from some ethnic backgrounds do better in school than those from other ethnic backgrounds.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This is also heavily influenced by social class and gender.</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Most of the statistics for this aspect are from England, as the greater ethnic mix and the bigger numbers involved there make the findings more statistically robust. </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Differential achievement in education and ethnicity </a:t>
            </a:r>
            <a:endParaRPr lang="en-GB" sz="3200" dirty="0"/>
          </a:p>
        </p:txBody>
      </p:sp>
    </p:spTree>
    <p:extLst>
      <p:ext uri="{BB962C8B-B14F-4D97-AF65-F5344CB8AC3E}">
        <p14:creationId xmlns:p14="http://schemas.microsoft.com/office/powerpoint/2010/main" val="3110372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Black (Afro-Caribbean) pupils underperform in school compared to the average, while pupils of Indian or Chinese heritage often do better than the average.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However, female black pupils are more likely to go into higher education than girls from many other ethnicities (including white British).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Bangladeshi pupils achieve above-average GCSE results but are among the groups least likely to go to university.</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 number of different social and cultural explanations are put forward to explain all of this, while some sociologists focus on the interactions within school among teachers and pupils, including racism and labelling.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Labelling theory is useful for explaining this aspect of the social </a:t>
            </a:r>
            <a:r>
              <a:rPr lang="en-GB" sz="2200">
                <a:solidFill>
                  <a:srgbClr val="1F497D"/>
                </a:solidFill>
                <a:latin typeface="Arial" panose="020B0604020202020204" pitchFamily="34" charset="0"/>
                <a:cs typeface="Arial" panose="020B0604020202020204" pitchFamily="34" charset="0"/>
              </a:rPr>
              <a:t>issue. </a:t>
            </a: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2700" b="1" dirty="0">
                <a:solidFill>
                  <a:srgbClr val="1F497D"/>
                </a:solidFill>
                <a:latin typeface="Arial" panose="020B0604020202020204" pitchFamily="34" charset="0"/>
                <a:cs typeface="Arial" panose="020B0604020202020204" pitchFamily="34" charset="0"/>
              </a:rPr>
              <a:t>Differential achievement in education and ethnicity (continued)</a:t>
            </a:r>
            <a:endParaRPr lang="en-GB" sz="2700" dirty="0"/>
          </a:p>
        </p:txBody>
      </p:sp>
    </p:spTree>
    <p:extLst>
      <p:ext uri="{BB962C8B-B14F-4D97-AF65-F5344CB8AC3E}">
        <p14:creationId xmlns:p14="http://schemas.microsoft.com/office/powerpoint/2010/main" val="4825171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2.xml><?xml version="1.0" encoding="utf-8"?>
<ds:datastoreItem xmlns:ds="http://schemas.openxmlformats.org/officeDocument/2006/customXml" ds:itemID="{242934E0-567D-450F-8360-840F742653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092433-eb9f-4e3e-88ce-5aac045514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3C9ADC-6E18-44A2-A1CC-5254997FE990}">
  <ds:schemaRefs>
    <ds:schemaRef ds:uri="http://schemas.openxmlformats.org/package/2006/metadata/core-properties"/>
    <ds:schemaRef ds:uri="http://schemas.microsoft.com/office/2006/documentManagement/types"/>
    <ds:schemaRef ds:uri="27092433-eb9f-4e3e-88ce-5aac04551450"/>
    <ds:schemaRef ds:uri="http://schemas.microsoft.com/office/infopath/2007/PartnerControls"/>
    <ds:schemaRef ds:uri="http://purl.org/dc/elements/1.1/"/>
    <ds:schemaRef ds:uri="http://purl.org/dc/dcmitype/"/>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774</Words>
  <Application>Microsoft Office PowerPoint</Application>
  <PresentationFormat>Widescreen</PresentationFormat>
  <Paragraphs>48</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Wingdings</vt:lpstr>
      <vt:lpstr>Office Theme</vt:lpstr>
      <vt:lpstr>N5 Sociology  Section 3: Social issues  Lesson 11: Differential achievement in education  </vt:lpstr>
      <vt:lpstr>Variables in differential attainment in education</vt:lpstr>
      <vt:lpstr>Differential achievement in education and class </vt:lpstr>
      <vt:lpstr>Differential achievement in education and class (continued)</vt:lpstr>
      <vt:lpstr>Differential achievement in education and gender </vt:lpstr>
      <vt:lpstr>Differential achievement in education and gender (continued)</vt:lpstr>
      <vt:lpstr>Differential achievement in education and gender (continued)</vt:lpstr>
      <vt:lpstr>Differential achievement in education and ethnicity </vt:lpstr>
      <vt:lpstr>Differential achievement in education and ethnicity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2022-10-06T16:18:33Z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